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1B2A3B"/>
                </a:solidFill>
              </a:defRPr>
            </a:pPr>
            <a:r>
              <a:t>STRENGTHENING</a:t>
            </a:r>
          </a:p>
          <a:p>
            <a:pPr>
              <a:defRPr sz="3600" b="1">
                <a:solidFill>
                  <a:srgbClr val="1B2A3B"/>
                </a:solidFill>
              </a:defRPr>
            </a:pPr>
            <a:r>
              <a:t>PHILADELPHIA'S TOC BILLS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parcel-level impact analysis</a:t>
            </a:r>
          </a:p>
          <a:p>
            <a:r>
              <a:t>Build Philly Now  ·  March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00844D"/>
                </a:solidFill>
              </a:defRPr>
            </a:pPr>
            <a:r>
              <a:t>buildphillynow.com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Data analysis powered by BPN's property data dashboard</a:t>
            </a:r>
          </a:p>
          <a:p>
            <a:r>
              <a:t>and zoning rules engine</a:t>
            </a:r>
          </a:p>
          <a:p/>
          <a:p>
            <a:r>
              <a:t>jon@buildphillynow.org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5 BILLS, 13 MFL 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1,320 ft radius around 13 Market-Frankford Line stations</a:t>
            </a:r>
          </a:p>
          <a:p>
            <a:pPr>
              <a:spcAft>
                <a:spcPts val="800"/>
              </a:spcAft>
              <a:defRPr sz="1600"/>
            </a:pPr>
            <a:r>
              <a:t>9,207 eligible parcels (RM-1, CMX-1/2/2.5/3/4/5, RMX-3)</a:t>
            </a:r>
          </a:p>
          <a:p>
            <a:pPr>
              <a:spcAft>
                <a:spcPts val="800"/>
              </a:spcAft>
              <a:defRPr sz="1600"/>
            </a:pPr>
            <a:r>
              <a:t>+50% density bonus (CMX-1/2/2.5, RM-1) · +30% FAR (CMX-3/4/5)</a:t>
            </a:r>
          </a:p>
          <a:p>
            <a:pPr>
              <a:spcAft>
                <a:spcPts val="800"/>
              </a:spcAft>
              <a:defRPr sz="1600"/>
            </a:pPr>
            <a:r>
              <a:t>50% parking reduction · Height up to 45 ft</a:t>
            </a:r>
          </a:p>
          <a:p>
            <a:pPr>
              <a:spcAft>
                <a:spcPts val="800"/>
              </a:spcAft>
              <a:defRPr sz="1600"/>
            </a:pPr>
            <a:r>
              <a:t>FAR bonus blocked in /MIN overlay (§14-513(5)(a)(.2))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HOUSING YIELD: THREE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THEORETICAL: +30,229 additional units (9,207 parcels at max capacity)</a:t>
            </a:r>
          </a:p>
          <a:p>
            <a:pPr>
              <a:spcAft>
                <a:spcPts val="800"/>
              </a:spcAft>
              <a:defRPr sz="1600"/>
            </a:pPr>
            <a:r>
              <a:t>NEAR-TERM: +9,992 units (N/A soft sites)</a:t>
            </a:r>
          </a:p>
          <a:p>
            <a:pPr>
              <a:spcAft>
                <a:spcPts val="800"/>
              </a:spcAft>
              <a:defRPr sz="1600"/>
            </a:pPr>
            <a:r>
              <a:t>REALISTIC: +9,033 units (after 959 lost to cost cliff)</a:t>
            </a:r>
          </a:p>
          <a:p>
            <a:pPr>
              <a:spcAft>
                <a:spcPts val="800"/>
              </a:spcAft>
              <a:defRPr sz="1600"/>
            </a:pPr>
            <a:r>
              <a:t>WITH MIN DETERRENT: +7,839 units (−1,194 from MIN overlay)</a:t>
            </a:r>
          </a:p>
          <a:p>
            <a:pPr>
              <a:spcAft>
                <a:spcPts val="800"/>
              </a:spcAft>
              <a:defRPr sz="1600"/>
            </a:pPr>
          </a:p>
          <a:p>
            <a:pPr>
              <a:spcAft>
                <a:spcPts val="800"/>
              </a:spcAft>
              <a:defRPr sz="1600"/>
            </a:pPr>
            <a:r>
              <a:t>Soft sites = vacant + parking + ≤33% utilized by assessed market value (pre-exemption)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THE 30% FAR BONUS HITS THE COST CLIFF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At 530% FAR, the Parker bill forces 8-story steel/concrete construction</a:t>
            </a:r>
          </a:p>
          <a:p>
            <a:pPr>
              <a:spcAft>
                <a:spcPts val="800"/>
              </a:spcAft>
              <a:defRPr sz="1600"/>
            </a:pPr>
            <a:r>
              <a:t>32% cost spike from 7→8 stories ($171→$226/sqft)</a:t>
            </a:r>
          </a:p>
          <a:p>
            <a:pPr>
              <a:spcAft>
                <a:spcPts val="800"/>
              </a:spcAft>
              <a:defRPr sz="1600"/>
            </a:pPr>
            <a:r>
              <a:t>959 realistic units lost to cost cliff</a:t>
            </a:r>
          </a:p>
          <a:p>
            <a:pPr>
              <a:spcAft>
                <a:spcPts val="800"/>
              </a:spcAft>
              <a:defRPr sz="1600"/>
            </a:pPr>
            <a:r>
              <a:t>Fix: increase to 800%+ FAR (justifies 12+ stories) or cap at 7-story efficiency</a:t>
            </a:r>
          </a:p>
          <a:p>
            <a:pPr>
              <a:spcAft>
                <a:spcPts val="800"/>
              </a:spcAft>
              <a:defRPr sz="1600"/>
            </a:pPr>
          </a:p>
          <a:p>
            <a:pPr>
              <a:spcAft>
                <a:spcPts val="800"/>
              </a:spcAft>
              <a:defRPr sz="1600"/>
            </a:pPr>
            <a:r>
              <a:t>Source: Eriksen &amp; Orlando (2022), Real Estate Economics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MIN OVERLAY COSTS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MIN blocks 30% FAR bonus in CMX-3/4/5/RMX-3 (§14-513(5)(a)(.2))</a:t>
            </a:r>
          </a:p>
          <a:p>
            <a:pPr>
              <a:spcAft>
                <a:spcPts val="800"/>
              </a:spcAft>
              <a:defRPr sz="1600"/>
            </a:pPr>
            <a:r>
              <a:t>FAR bonus blocked: −1,361 units (hard legal exclusion)</a:t>
            </a:r>
          </a:p>
          <a:p>
            <a:pPr>
              <a:spcAft>
                <a:spcPts val="800"/>
              </a:spcAft>
              <a:defRPr sz="1600"/>
            </a:pPr>
            <a:r>
              <a:t>Behavioral deterrent: −1,209 units (0.44 DiD rate on ≥10-unit projects)</a:t>
            </a:r>
          </a:p>
          <a:p>
            <a:pPr>
              <a:spcAft>
                <a:spcPts val="800"/>
              </a:spcAft>
              <a:defRPr sz="1600"/>
            </a:pPr>
            <a:r>
              <a:t>Total MIN cost: −1,194 units within Parker's 13 stations</a:t>
            </a:r>
          </a:p>
          <a:p>
            <a:pPr>
              <a:spcAft>
                <a:spcPts val="800"/>
              </a:spcAft>
              <a:defRPr sz="1600"/>
            </a:pPr>
            <a:r>
              <a:t>D3 (Gauthier): −1,452 units · D7 (Lozada): −1,118 units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EXPAND THE MAP: 6 TRANSIT CORRIDORS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Parker covers 13 MFL stations. Philadelphia has 38+ more worth including.</a:t>
            </a:r>
          </a:p>
          <a:p>
            <a:pPr>
              <a:spcAft>
                <a:spcPts val="800"/>
              </a:spcAft>
              <a:defRPr sz="1600"/>
            </a:pPr>
            <a:r>
              <a:t>+10,832 new eligible parcels across BSL, Girard Ave, Regional Rail</a:t>
            </a:r>
          </a:p>
          <a:p>
            <a:pPr>
              <a:spcAft>
                <a:spcPts val="800"/>
              </a:spcAft>
              <a:defRPr sz="1600"/>
            </a:pPr>
            <a:r>
              <a:t>+23,131 realistic units from corridor expansion</a:t>
            </a:r>
          </a:p>
          <a:p>
            <a:pPr>
              <a:spcAft>
                <a:spcPts val="800"/>
              </a:spcAft>
              <a:defRPr sz="1600"/>
            </a:pPr>
            <a:r>
              <a:t>Combined (Parker + 6 corridors): 32,164 realistic units</a:t>
            </a:r>
          </a:p>
          <a:p>
            <a:pPr>
              <a:spcAft>
                <a:spcPts val="800"/>
              </a:spcAft>
              <a:defRPr sz="1600"/>
            </a:pPr>
            <a:r>
              <a:t>Multiplier: 3.6x what Parker delivers alone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ELIMINATE PARKING MINIMUMS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Current parking requirements destroy 10,545 housing units across all corridors</a:t>
            </a:r>
          </a:p>
          <a:p>
            <a:pPr>
              <a:spcAft>
                <a:spcPts val="800"/>
              </a:spcAft>
              <a:defRPr sz="1600"/>
            </a:pPr>
            <a:r>
              <a:t>Parker bill reduces by 50% but doesn't eliminate — still loses 7,481 units</a:t>
            </a:r>
          </a:p>
          <a:p>
            <a:pPr>
              <a:spcAft>
                <a:spcPts val="800"/>
              </a:spcAft>
              <a:defRPr sz="1600"/>
            </a:pPr>
            <a:r>
              <a:t>Each parking space consumes ~350 sqft including drive aisles</a:t>
            </a:r>
          </a:p>
          <a:p>
            <a:pPr>
              <a:spcAft>
                <a:spcPts val="800"/>
              </a:spcAft>
              <a:defRPr sz="1600"/>
            </a:pPr>
            <a:r>
              <a:t>In a 38 ft building, ground-floor parking eliminates an entire residential floor</a:t>
            </a:r>
          </a:p>
          <a:p>
            <a:pPr>
              <a:spcAft>
                <a:spcPts val="800"/>
              </a:spcAft>
              <a:defRPr sz="1600"/>
            </a:pPr>
            <a:r>
              <a:t>Every peer city with transit-oriented zoning has eliminated parking minimums near transit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THE FULL PICTURE: CUMULATIVE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Each reform builds on the last:</a:t>
            </a:r>
          </a:p>
          <a:p>
            <a:pPr>
              <a:spcAft>
                <a:spcPts val="800"/>
              </a:spcAft>
              <a:defRPr sz="1600"/>
            </a:pPr>
            <a:r>
              <a:t>+7,839 → Parker TOC (as passed) (total: 7,839)</a:t>
            </a:r>
          </a:p>
          <a:p>
            <a:pPr>
              <a:spcAft>
                <a:spcPts val="800"/>
              </a:spcAft>
              <a:defRPr sz="1600"/>
            </a:pPr>
            <a:r>
              <a:t>+1,194 → Fund or Repeal MIN (total: 9,033)</a:t>
            </a:r>
          </a:p>
          <a:p>
            <a:pPr>
              <a:spcAft>
                <a:spcPts val="800"/>
              </a:spcAft>
              <a:defRPr sz="1600"/>
            </a:pPr>
            <a:r>
              <a:t>+959 → Remove Cost Cliff (total: 9,992)</a:t>
            </a:r>
          </a:p>
          <a:p>
            <a:pPr>
              <a:spcAft>
                <a:spcPts val="800"/>
              </a:spcAft>
              <a:defRPr sz="1600"/>
            </a:pPr>
            <a:r>
              <a:t>+23,131 → 6-Corridor Expansion (total: 33,123)</a:t>
            </a:r>
          </a:p>
          <a:p>
            <a:pPr>
              <a:spcAft>
                <a:spcPts val="800"/>
              </a:spcAft>
              <a:defRPr sz="1600"/>
            </a:pPr>
            <a:r>
              <a:t>+10,545 → Eliminate Parking Min. (total: 43,668)</a:t>
            </a:r>
          </a:p>
          <a:p>
            <a:pPr>
              <a:spcAft>
                <a:spcPts val="800"/>
              </a:spcAft>
              <a:defRPr sz="1600"/>
            </a:pPr>
          </a:p>
          <a:p>
            <a:pPr>
              <a:spcAft>
                <a:spcPts val="800"/>
              </a:spcAft>
              <a:defRPr sz="1600"/>
            </a:pPr>
            <a:r>
              <a:t>TOTAL POTENTIAL: 43,668 housing units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1B2A3B"/>
                </a:solidFill>
              </a:defRPr>
            </a:pPr>
            <a: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600"/>
            </a:pPr>
            <a:r>
              <a:t>1. Fix the FAR bonus — increase to 800%+ to clear the cost cliff</a:t>
            </a:r>
          </a:p>
          <a:p>
            <a:pPr>
              <a:spcAft>
                <a:spcPts val="800"/>
              </a:spcAft>
              <a:defRPr sz="1600"/>
            </a:pPr>
            <a:r>
              <a:t>2. Fund or repeal the MIN overlay — it blocks the TOC bonus</a:t>
            </a:r>
          </a:p>
          <a:p>
            <a:pPr>
              <a:spcAft>
                <a:spcPts val="800"/>
              </a:spcAft>
              <a:defRPr sz="1600"/>
            </a:pPr>
            <a:r>
              <a:t>3. Add the Broad Street Line — BSL stations rival MFL in development activity</a:t>
            </a:r>
          </a:p>
          <a:p>
            <a:pPr>
              <a:spcAft>
                <a:spcPts val="800"/>
              </a:spcAft>
              <a:defRPr sz="1600"/>
            </a:pPr>
            <a:r>
              <a:t>4. Add Girard Ave, Regional Rail, and MFL gap stations</a:t>
            </a:r>
          </a:p>
          <a:p>
            <a:pPr>
              <a:spcAft>
                <a:spcPts val="800"/>
              </a:spcAft>
              <a:defRPr sz="1600"/>
            </a:pPr>
            <a:r>
              <a:t>5. Eliminate parking minimums near transit — every peer city has done this</a:t>
            </a:r>
          </a:p>
          <a:p>
            <a:pPr>
              <a:spcAft>
                <a:spcPts val="800"/>
              </a:spcAft>
              <a:defRPr sz="1600"/>
            </a:pPr>
            <a:r>
              <a:t>6. Publish parcel-level data — let developers and communities see the opportunity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